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13" r:id="rId3"/>
    <p:sldId id="314" r:id="rId4"/>
    <p:sldId id="307" r:id="rId5"/>
    <p:sldId id="308" r:id="rId6"/>
    <p:sldId id="312" r:id="rId7"/>
    <p:sldId id="315" r:id="rId8"/>
    <p:sldId id="309" r:id="rId9"/>
    <p:sldId id="316" r:id="rId10"/>
    <p:sldId id="310" r:id="rId11"/>
    <p:sldId id="311" r:id="rId12"/>
    <p:sldId id="317" r:id="rId13"/>
    <p:sldId id="298" r:id="rId14"/>
    <p:sldId id="299" r:id="rId15"/>
    <p:sldId id="290" r:id="rId16"/>
    <p:sldId id="302" r:id="rId17"/>
    <p:sldId id="257" r:id="rId18"/>
    <p:sldId id="288" r:id="rId19"/>
    <p:sldId id="277" r:id="rId20"/>
    <p:sldId id="289" r:id="rId21"/>
    <p:sldId id="306" r:id="rId22"/>
    <p:sldId id="304" r:id="rId23"/>
    <p:sldId id="305" r:id="rId24"/>
    <p:sldId id="287" r:id="rId25"/>
    <p:sldId id="318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0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A6C88-FF69-433C-9071-B2043AE3EA94}" type="datetimeFigureOut">
              <a:rPr lang="pt-BR" smtClean="0"/>
              <a:pPr/>
              <a:t>02/05/2016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269CE-47BA-4FA5-88CE-B68E12FB74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ilva-lo@hotmail.com" TargetMode="External"/><Relationship Id="rId2" Type="http://schemas.openxmlformats.org/officeDocument/2006/relationships/hyperlink" Target="mailto:vania@cidadefutura.net.br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358246" cy="1428760"/>
          </a:xfrm>
        </p:spPr>
        <p:txBody>
          <a:bodyPr>
            <a:noAutofit/>
          </a:bodyPr>
          <a:lstStyle/>
          <a:p>
            <a:r>
              <a:rPr lang="pt-BR" sz="4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pt-BR" sz="3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1º </a:t>
            </a:r>
            <a:r>
              <a:rPr lang="pt-BR" sz="3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Audiência Pública para </a:t>
            </a:r>
            <a:r>
              <a:rPr lang="pt-BR" sz="3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implantação da coleta seletiva</a:t>
            </a:r>
            <a:endParaRPr lang="pt-BR" sz="36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Imagem 16" descr="MO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1" y="1623204"/>
            <a:ext cx="3714776" cy="3260749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500430" y="492919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Monte Alegre de Minas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0628" y="578645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Professores : </a:t>
            </a:r>
            <a:r>
              <a:rPr lang="pt-BR" b="1" dirty="0" err="1" smtClean="0"/>
              <a:t>Msc</a:t>
            </a:r>
            <a:r>
              <a:rPr lang="pt-BR" b="1" dirty="0" smtClean="0"/>
              <a:t>. Vânia Figueiredo</a:t>
            </a:r>
          </a:p>
          <a:p>
            <a:pPr algn="r"/>
            <a:r>
              <a:rPr lang="pt-BR" b="1" dirty="0" smtClean="0"/>
              <a:t>Bel. Leandro Silva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11156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Logística reversa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785794"/>
            <a:ext cx="8429716" cy="535785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Entre outros princípios e instrumentos introduzidos pela Política Nacional de Resíduos Sólidos (PNRS), Lei nº 12.305, de 2 de agosto de 2010, e seu regulamento, Decreto Nº 7.404 de 23 de dezembro de 2010, destacam-se a </a:t>
            </a:r>
            <a:r>
              <a:rPr lang="pt-BR" sz="2400" b="1" dirty="0" smtClean="0">
                <a:solidFill>
                  <a:srgbClr val="FF0000"/>
                </a:solidFill>
              </a:rPr>
              <a:t>responsabilidade compartilhada </a:t>
            </a:r>
            <a:r>
              <a:rPr lang="pt-BR" sz="2400" dirty="0" smtClean="0"/>
              <a:t>pelo ciclo de vida dos produtos e a logística reversa;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b="1" dirty="0" smtClean="0"/>
              <a:t>REP</a:t>
            </a:r>
            <a:r>
              <a:rPr lang="pt-BR" sz="2400" dirty="0" smtClean="0"/>
              <a:t> – Responsabilidade estendida do produtor;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Produção Limpa (</a:t>
            </a:r>
            <a:r>
              <a:rPr lang="pt-BR" sz="2400" b="1" dirty="0" smtClean="0"/>
              <a:t>PL</a:t>
            </a:r>
            <a:r>
              <a:rPr lang="pt-BR" sz="2400" dirty="0" smtClean="0"/>
              <a:t>) : Economia de materiais e recursos, evita produzir resíduos perigosos e minimizar os impactos na exploração dos recursos naturais;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Sistema de Gerenciamento Ambiental (</a:t>
            </a:r>
            <a:r>
              <a:rPr lang="pt-BR" sz="2400" b="1" dirty="0" smtClean="0"/>
              <a:t>SGA</a:t>
            </a:r>
            <a:r>
              <a:rPr lang="pt-BR" sz="2400" dirty="0" smtClean="0"/>
              <a:t>): Redução dos passivos e riscos, prevenção da poluição e redução de resíduos, valoração da comunidade, lucratividade</a:t>
            </a:r>
            <a:r>
              <a:rPr lang="pt-BR" sz="2800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Logística reversa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8572560" cy="5214974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“Nos termos da PNRS, a </a:t>
            </a:r>
            <a:r>
              <a:rPr lang="pt-BR" sz="2800" dirty="0" smtClean="0">
                <a:solidFill>
                  <a:srgbClr val="FF0000"/>
                </a:solidFill>
              </a:rPr>
              <a:t>responsabilidade compartilhada </a:t>
            </a:r>
            <a:r>
              <a:rPr lang="pt-BR" sz="2800" dirty="0" smtClean="0"/>
              <a:t>ciclo de vida dos produtos é o "conjunto de </a:t>
            </a:r>
            <a:r>
              <a:rPr lang="pt-BR" sz="2800" dirty="0" smtClean="0">
                <a:solidFill>
                  <a:srgbClr val="FF0000"/>
                </a:solidFill>
              </a:rPr>
              <a:t>atribuições</a:t>
            </a:r>
            <a:r>
              <a:rPr lang="pt-BR" sz="2800" dirty="0" smtClean="0"/>
              <a:t> individualizadas e </a:t>
            </a:r>
            <a:r>
              <a:rPr lang="pt-BR" sz="2800" dirty="0" smtClean="0">
                <a:solidFill>
                  <a:srgbClr val="FF0000"/>
                </a:solidFill>
              </a:rPr>
              <a:t>encadeadas</a:t>
            </a:r>
            <a:r>
              <a:rPr lang="pt-BR" sz="2800" dirty="0" smtClean="0"/>
              <a:t> dos </a:t>
            </a:r>
            <a:r>
              <a:rPr lang="pt-BR" sz="2800" dirty="0" smtClean="0">
                <a:solidFill>
                  <a:srgbClr val="FF0000"/>
                </a:solidFill>
              </a:rPr>
              <a:t>fabricantes, importadores, distribuidores e comerciantes, dos consumidores </a:t>
            </a:r>
            <a:r>
              <a:rPr lang="pt-BR" sz="2800" dirty="0" smtClean="0"/>
              <a:t>e dos titulares dos serviços públicos de limpeza urbana e de manejo dos resíduos sólidos, para minimizar o volume de resíduos sólidos e rejeitos gerados, bem como para reduzir os impactos causados à saúde humana e à qualidade ambiental decorrentes do ciclo de vida dos produtos, nos termos desta Lei."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757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Plano de Mobilização Social </a:t>
            </a:r>
          </a:p>
          <a:p>
            <a:pPr algn="ctr">
              <a:buNone/>
            </a:pPr>
            <a:r>
              <a:rPr lang="pt-BR" sz="3600" dirty="0" smtClean="0"/>
              <a:t>Etapas</a:t>
            </a:r>
            <a:endParaRPr lang="pt-BR" sz="3600" dirty="0"/>
          </a:p>
        </p:txBody>
      </p:sp>
      <p:pic>
        <p:nvPicPr>
          <p:cNvPr id="4" name="Imagem 3" descr="img-mobilizacao-soc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347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eio-ambiente.jpg"/>
          <p:cNvPicPr>
            <a:picLocks noChangeAspect="1"/>
          </p:cNvPicPr>
          <p:nvPr/>
        </p:nvPicPr>
        <p:blipFill>
          <a:blip r:embed="rId2">
            <a:lum bright="60000" contrast="-60000"/>
          </a:blip>
          <a:stretch>
            <a:fillRect/>
          </a:stretch>
        </p:blipFill>
        <p:spPr>
          <a:xfrm>
            <a:off x="500034" y="0"/>
            <a:ext cx="7918769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000792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t-BR" b="1" dirty="0" smtClean="0"/>
              <a:t>Etapa 4: </a:t>
            </a:r>
            <a:r>
              <a:rPr lang="pt-BR" dirty="0" smtClean="0"/>
              <a:t>Programa de Coleta Seletiva para os Municípios</a:t>
            </a:r>
          </a:p>
          <a:p>
            <a:endParaRPr lang="pt-BR" dirty="0" smtClean="0"/>
          </a:p>
          <a:p>
            <a:pPr algn="just"/>
            <a:r>
              <a:rPr lang="pt-BR" sz="2800" dirty="0" smtClean="0"/>
              <a:t>A elaboração do Programa de Coleta Seletiva requererá levantamentos e diagnóstico do volume, peso e tipos de resíduos sólidos gerados do município (poderão ser utilizados os estudos gravimétricos realizados para a FEAM e para o PGIRS/CIDES);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Deverão ser levantadas as rotas e freqüência das coletas de resíduos na cidade para se planejar a coleta diferenciada dos resíduos recicláveis. 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eio-ambiente.jpg"/>
          <p:cNvPicPr>
            <a:picLocks noChangeAspect="1"/>
          </p:cNvPicPr>
          <p:nvPr/>
        </p:nvPicPr>
        <p:blipFill>
          <a:blip r:embed="rId2">
            <a:lum bright="60000" contrast="-60000"/>
          </a:blip>
          <a:stretch>
            <a:fillRect/>
          </a:stretch>
        </p:blipFill>
        <p:spPr>
          <a:xfrm>
            <a:off x="637796" y="0"/>
            <a:ext cx="7918769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78608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Atividade 4.1. Elaboração do Programa de Coleta Seletiva dos Municípios do PGIRS/CIDES. </a:t>
            </a:r>
          </a:p>
          <a:p>
            <a:pPr marL="0" indent="0" algn="just"/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Produto</a:t>
            </a:r>
            <a:r>
              <a:rPr lang="pt-BR" dirty="0" smtClean="0"/>
              <a:t>: Programa de Coleta Seletiva dos Municípios do PGIRS/CIDES.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eio-ambiente.jpg"/>
          <p:cNvPicPr>
            <a:picLocks noChangeAspect="1"/>
          </p:cNvPicPr>
          <p:nvPr/>
        </p:nvPicPr>
        <p:blipFill>
          <a:blip r:embed="rId2">
            <a:lum bright="60000" contrast="-60000"/>
          </a:blip>
          <a:stretch>
            <a:fillRect/>
          </a:stretch>
        </p:blipFill>
        <p:spPr>
          <a:xfrm>
            <a:off x="637796" y="0"/>
            <a:ext cx="7918769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6215106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Etapa 5: </a:t>
            </a:r>
            <a:r>
              <a:rPr lang="pt-BR" dirty="0" smtClean="0"/>
              <a:t>Elaboração de plano de mobilização social para implantação da coleta seletiva nos municípios :</a:t>
            </a:r>
          </a:p>
          <a:p>
            <a:pPr lvl="0" algn="just"/>
            <a:r>
              <a:rPr lang="pt-BR" dirty="0" smtClean="0"/>
              <a:t>Identificação de atores sociais parceiros para apoio à mobilização social;</a:t>
            </a:r>
          </a:p>
          <a:p>
            <a:pPr lvl="0" algn="just"/>
            <a:endParaRPr lang="pt-BR" dirty="0" smtClean="0"/>
          </a:p>
          <a:p>
            <a:pPr lvl="0" algn="just"/>
            <a:r>
              <a:rPr lang="pt-BR" dirty="0" smtClean="0"/>
              <a:t>Identificação e avaliação dos programas de educação ambiental e mobilização social;</a:t>
            </a:r>
          </a:p>
          <a:p>
            <a:pPr lvl="0" algn="just"/>
            <a:endParaRPr lang="pt-BR" dirty="0" smtClean="0"/>
          </a:p>
          <a:p>
            <a:pPr algn="just"/>
            <a:r>
              <a:rPr lang="pt-BR" dirty="0" smtClean="0"/>
              <a:t>Estratégias de divulgação da elaboração do Programa de Coleta Seletiva e dos eventos a todas as comunidades (rural e urbana)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eio-ambiente.jpg"/>
          <p:cNvPicPr>
            <a:picLocks noChangeAspect="1"/>
          </p:cNvPicPr>
          <p:nvPr/>
        </p:nvPicPr>
        <p:blipFill>
          <a:blip r:embed="rId2">
            <a:lum bright="60000" contrast="-60000"/>
          </a:blip>
          <a:stretch>
            <a:fillRect/>
          </a:stretch>
        </p:blipFill>
        <p:spPr>
          <a:xfrm>
            <a:off x="637796" y="0"/>
            <a:ext cx="7918769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3600" dirty="0" smtClean="0"/>
              <a:t>Metodologia pedagógica das reuniões (debates, oficinas ou seminários);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b="1" dirty="0" smtClean="0"/>
              <a:t>Atividade 5.1</a:t>
            </a:r>
            <a:r>
              <a:rPr lang="pt-BR" sz="3600" dirty="0" smtClean="0"/>
              <a:t>: Elaboração do Plano de Mobilização Social prevendo as atividades de participação social que serão executadas durante as etapas de elaboração e de implementação do plano. </a:t>
            </a:r>
          </a:p>
          <a:p>
            <a:pPr marL="0" indent="0" algn="just">
              <a:buNone/>
            </a:pPr>
            <a:r>
              <a:rPr lang="pt-BR" sz="3600" b="1" dirty="0" smtClean="0"/>
              <a:t>Produto</a:t>
            </a:r>
            <a:r>
              <a:rPr lang="pt-BR" sz="3600" dirty="0" smtClean="0"/>
              <a:t>: Plano de mobilização social. 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b="1" dirty="0" smtClean="0"/>
              <a:t>Atividade 5.2</a:t>
            </a:r>
            <a:r>
              <a:rPr lang="pt-BR" sz="3600" dirty="0" smtClean="0"/>
              <a:t>: Organização de Audiências Públicas Municipais para a provação do Plano de Mobilização Social e do Programa de Coleta Seletiva. 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b="1" dirty="0" smtClean="0"/>
              <a:t>Produto</a:t>
            </a:r>
            <a:r>
              <a:rPr lang="pt-BR" sz="3600" dirty="0" smtClean="0"/>
              <a:t>: Audiências Públicas Municipais (Atas, Listas de Presença e Fotografias das Audiências Públicas).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PLANO DE MOBILIZAÇÃO SOCIAL PARA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IMPLANTAÇÃO DA COLETA SELETIVA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85720" y="714356"/>
          <a:ext cx="8429684" cy="5898318"/>
        </p:xfrm>
        <a:graphic>
          <a:graphicData uri="http://schemas.openxmlformats.org/drawingml/2006/table">
            <a:tbl>
              <a:tblPr/>
              <a:tblGrid>
                <a:gridCol w="3777210"/>
                <a:gridCol w="4652474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latin typeface="Garamond"/>
                          <a:ea typeface="Calibri"/>
                          <a:cs typeface="Arial"/>
                        </a:rPr>
                        <a:t>METAS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latin typeface="Garamond"/>
                          <a:ea typeface="Calibri"/>
                          <a:cs typeface="Arial"/>
                        </a:rPr>
                        <a:t>ETAPAS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 smtClean="0">
                          <a:latin typeface="+mj-lt"/>
                          <a:ea typeface="Calibri"/>
                          <a:cs typeface="Arial"/>
                        </a:rPr>
                        <a:t>1.</a:t>
                      </a:r>
                      <a:r>
                        <a:rPr lang="pt-BR" sz="2000" dirty="0" smtClean="0">
                          <a:latin typeface="+mj-lt"/>
                          <a:ea typeface="Calibri"/>
                          <a:cs typeface="Arial"/>
                        </a:rPr>
                        <a:t>Pontos 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de entrega voluntária, pátios de </a:t>
                      </a:r>
                      <a:r>
                        <a:rPr lang="pt-BR" sz="2000" dirty="0" err="1">
                          <a:latin typeface="+mj-lt"/>
                          <a:ea typeface="Calibri"/>
                          <a:cs typeface="Arial"/>
                        </a:rPr>
                        <a:t>compostagem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, áreas de transbordo e transporte para resíduos da construção e demolição.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1.1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- Identificação de galpões de triagem equipados, veículos para cooperativas de catadores de materiais reutilizáveis e recicláveis.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7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 smtClean="0">
                          <a:latin typeface="+mj-lt"/>
                          <a:ea typeface="Calibri"/>
                          <a:cs typeface="Arial"/>
                        </a:rPr>
                        <a:t>2.</a:t>
                      </a:r>
                      <a:r>
                        <a:rPr lang="pt-BR" sz="2000" dirty="0" smtClean="0">
                          <a:latin typeface="+mj-lt"/>
                          <a:ea typeface="Calibri"/>
                          <a:cs typeface="Arial"/>
                        </a:rPr>
                        <a:t>Orientação 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da comunidade para realização da coleta seletiva.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2.1 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- Palestras e oficinas de </a:t>
                      </a:r>
                      <a:r>
                        <a:rPr lang="pt-BR" sz="2000" dirty="0" err="1">
                          <a:latin typeface="+mj-lt"/>
                          <a:ea typeface="Calibri"/>
                          <a:cs typeface="Arial"/>
                        </a:rPr>
                        <a:t>compostagem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e sobre coleta seletiva. Serão realizadas de quatro palestras e quatro oficinas.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3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 smtClean="0">
                          <a:latin typeface="+mj-lt"/>
                          <a:ea typeface="Calibri"/>
                          <a:cs typeface="Arial"/>
                        </a:rPr>
                        <a:t>3.</a:t>
                      </a:r>
                      <a:r>
                        <a:rPr lang="pt-BR" sz="2000" dirty="0" smtClean="0">
                          <a:latin typeface="+mj-lt"/>
                          <a:ea typeface="Calibri"/>
                          <a:cs typeface="Arial"/>
                        </a:rPr>
                        <a:t>Formação 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dos agentes ambientais (multiplicadores) e promotores da educação ambiental.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Times New Roman"/>
                        </a:rPr>
                        <a:t>3.1</a:t>
                      </a:r>
                      <a:r>
                        <a:rPr lang="pt-BR" sz="2000" dirty="0">
                          <a:latin typeface="+mj-lt"/>
                          <a:ea typeface="Calibri"/>
                          <a:cs typeface="Times New Roman"/>
                        </a:rPr>
                        <a:t> - Seleção de voluntários para a aplicação do </a:t>
                      </a:r>
                      <a:r>
                        <a:rPr lang="pt-BR" sz="2000" dirty="0" err="1">
                          <a:latin typeface="+mj-lt"/>
                          <a:ea typeface="Calibri"/>
                          <a:cs typeface="Times New Roman"/>
                        </a:rPr>
                        <a:t>minicurso</a:t>
                      </a:r>
                      <a:r>
                        <a:rPr lang="pt-BR" sz="2000" dirty="0">
                          <a:latin typeface="+mj-lt"/>
                          <a:ea typeface="Calibri"/>
                          <a:cs typeface="Times New Roman"/>
                        </a:rPr>
                        <a:t> de educação ambiental sustentável para os participantes do projeto.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Times New Roman"/>
                        </a:rPr>
                        <a:t>3.2</a:t>
                      </a:r>
                      <a:r>
                        <a:rPr lang="pt-BR" sz="2000" dirty="0">
                          <a:latin typeface="+mj-lt"/>
                          <a:ea typeface="Calibri"/>
                          <a:cs typeface="Times New Roman"/>
                        </a:rPr>
                        <a:t> - Aplicação do </a:t>
                      </a:r>
                      <a:r>
                        <a:rPr lang="pt-BR" sz="2000" dirty="0" err="1">
                          <a:latin typeface="+mj-lt"/>
                          <a:ea typeface="Calibri"/>
                          <a:cs typeface="Times New Roman"/>
                        </a:rPr>
                        <a:t>minicurso</a:t>
                      </a:r>
                      <a:r>
                        <a:rPr lang="pt-BR" sz="2000" dirty="0">
                          <a:latin typeface="+mj-lt"/>
                          <a:ea typeface="Calibri"/>
                          <a:cs typeface="Times New Roman"/>
                        </a:rPr>
                        <a:t> de educação ambiental sustentável.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3.3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- Oficinas, caminhadas ecológicas e gincanas com os alunos das escolas públicas.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21429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PLANO DE MOBILIZAÇÃO SOCIAL PARA</a:t>
            </a:r>
            <a:r>
              <a:rPr kumimoji="0" lang="pt-B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IMPLANTAÇÃO DA COLETA SELETIVA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0033" y="714356"/>
          <a:ext cx="8358247" cy="5739705"/>
        </p:xfrm>
        <a:graphic>
          <a:graphicData uri="http://schemas.openxmlformats.org/drawingml/2006/table">
            <a:tbl>
              <a:tblPr/>
              <a:tblGrid>
                <a:gridCol w="3745200"/>
                <a:gridCol w="4613047"/>
              </a:tblGrid>
              <a:tr h="3465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METAS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latin typeface="+mj-lt"/>
                          <a:ea typeface="Calibri"/>
                          <a:cs typeface="Arial"/>
                        </a:rPr>
                        <a:t>ETAPAS</a:t>
                      </a:r>
                      <a:endParaRPr lang="pt-BR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 smtClean="0">
                          <a:latin typeface="+mj-lt"/>
                          <a:ea typeface="Calibri"/>
                          <a:cs typeface="Arial"/>
                        </a:rPr>
                        <a:t>4</a:t>
                      </a:r>
                      <a:r>
                        <a:rPr lang="pt-BR" sz="2000" dirty="0" smtClean="0">
                          <a:latin typeface="+mj-lt"/>
                          <a:ea typeface="Calibri"/>
                          <a:cs typeface="Arial"/>
                        </a:rPr>
                        <a:t>.Capacitação 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dos agentes envolvidos para a realização das atividades relacionadas à </a:t>
                      </a:r>
                      <a:r>
                        <a:rPr lang="pt-BR" sz="2000" dirty="0" err="1">
                          <a:latin typeface="+mj-lt"/>
                          <a:ea typeface="Calibri"/>
                          <a:cs typeface="Arial"/>
                        </a:rPr>
                        <a:t>compostagem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e ao plantio de hortaliças.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4.1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- Divisão de grupos por setores da cidade para motivar a comunidade e auxiliar na formação e implementação das ações.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4.2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- Realização de oficinas sobre </a:t>
                      </a:r>
                      <a:r>
                        <a:rPr lang="pt-BR" sz="2000" dirty="0" err="1">
                          <a:latin typeface="+mj-lt"/>
                          <a:ea typeface="Calibri"/>
                          <a:cs typeface="Arial"/>
                        </a:rPr>
                        <a:t>compostagem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e plantio.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8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2000" b="1" dirty="0" smtClean="0">
                          <a:latin typeface="+mj-lt"/>
                          <a:ea typeface="Times New Roman"/>
                          <a:cs typeface="Arial"/>
                        </a:rPr>
                        <a:t>5.</a:t>
                      </a:r>
                      <a:r>
                        <a:rPr lang="pt-BR" sz="2000" dirty="0" smtClean="0">
                          <a:latin typeface="+mj-lt"/>
                          <a:ea typeface="Times New Roman"/>
                          <a:cs typeface="Arial"/>
                        </a:rPr>
                        <a:t>Reorganização </a:t>
                      </a:r>
                      <a:r>
                        <a:rPr lang="pt-BR" sz="2000" dirty="0">
                          <a:latin typeface="+mj-lt"/>
                          <a:ea typeface="Times New Roman"/>
                          <a:cs typeface="Arial"/>
                        </a:rPr>
                        <a:t>da coleta seletiva e reciclagem.</a:t>
                      </a:r>
                      <a:endParaRPr lang="pt-BR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5.1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- Definição e instalação de PEVS (Pontos de Entrega Voluntária de Material Reciclável);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5.2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- Envolver a comunidade no processo de definição e instalação dos pontos por meio de reuniões.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2000" b="1" dirty="0" smtClean="0">
                          <a:latin typeface="+mj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pt-BR" sz="2000" dirty="0" smtClean="0">
                          <a:latin typeface="+mj-lt"/>
                          <a:ea typeface="Times New Roman"/>
                          <a:cs typeface="Arial"/>
                        </a:rPr>
                        <a:t>.Habilitar </a:t>
                      </a:r>
                      <a:r>
                        <a:rPr lang="pt-BR" sz="2000" dirty="0">
                          <a:latin typeface="+mj-lt"/>
                          <a:ea typeface="Times New Roman"/>
                          <a:cs typeface="Arial"/>
                        </a:rPr>
                        <a:t>a comunidade para o desenvolvimento de novos usos para material de descarte.</a:t>
                      </a:r>
                      <a:endParaRPr lang="pt-BR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latin typeface="+mj-lt"/>
                          <a:ea typeface="Calibri"/>
                          <a:cs typeface="Arial"/>
                        </a:rPr>
                        <a:t>6.1</a:t>
                      </a:r>
                      <a:r>
                        <a:rPr lang="pt-BR" sz="2000" dirty="0">
                          <a:latin typeface="+mj-lt"/>
                          <a:ea typeface="Calibri"/>
                          <a:cs typeface="Arial"/>
                        </a:rPr>
                        <a:t> - Oficinas de reaproveitamento de material reciclável.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728" marR="3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eio-ambiente.jpg"/>
          <p:cNvPicPr>
            <a:picLocks noChangeAspect="1"/>
          </p:cNvPicPr>
          <p:nvPr/>
        </p:nvPicPr>
        <p:blipFill>
          <a:blip r:embed="rId2">
            <a:lum bright="44000" contrast="-44000"/>
          </a:blip>
          <a:stretch>
            <a:fillRect/>
          </a:stretch>
        </p:blipFill>
        <p:spPr>
          <a:xfrm>
            <a:off x="642910" y="0"/>
            <a:ext cx="7918769" cy="6858000"/>
          </a:xfrm>
          <a:prstGeom prst="rect">
            <a:avLst/>
          </a:prstGeom>
        </p:spPr>
      </p:pic>
      <p:pic>
        <p:nvPicPr>
          <p:cNvPr id="3" name="Imagem 2" descr="meio-ambiente.jpg"/>
          <p:cNvPicPr>
            <a:picLocks noChangeAspect="1"/>
          </p:cNvPicPr>
          <p:nvPr/>
        </p:nvPicPr>
        <p:blipFill>
          <a:blip r:embed="rId2">
            <a:lum bright="60000" contrast="-60000"/>
          </a:blip>
          <a:stretch>
            <a:fillRect/>
          </a:stretch>
        </p:blipFill>
        <p:spPr>
          <a:xfrm>
            <a:off x="642910" y="0"/>
            <a:ext cx="7918769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>
            <a:noAutofit/>
          </a:bodyPr>
          <a:lstStyle/>
          <a:p>
            <a:r>
              <a:rPr lang="pt-BR" sz="5000" b="1" dirty="0" smtClean="0"/>
              <a:t>CRONOGRAMA</a:t>
            </a:r>
            <a:br>
              <a:rPr lang="pt-BR" sz="5000" b="1" dirty="0" smtClean="0"/>
            </a:br>
            <a:r>
              <a:rPr lang="pt-BR" sz="5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PLANO DE MOBILIZAÇÃO SOCIAL </a:t>
            </a:r>
            <a:endParaRPr lang="pt-BR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28"/>
            <a:ext cx="6858016" cy="6540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Lixão a céu aberto</a:t>
            </a:r>
            <a:endParaRPr lang="pt-BR" dirty="0"/>
          </a:p>
        </p:txBody>
      </p:sp>
      <p:pic>
        <p:nvPicPr>
          <p:cNvPr id="4" name="Espaço Reservado para Conteúdo 3" descr="lix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6858016" cy="4786346"/>
          </a:xfrm>
        </p:spPr>
      </p:pic>
      <p:sp>
        <p:nvSpPr>
          <p:cNvPr id="5" name="CaixaDeTexto 4"/>
          <p:cNvSpPr txBox="1"/>
          <p:nvPr/>
        </p:nvSpPr>
        <p:spPr>
          <a:xfrm>
            <a:off x="6429388" y="42860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Precarização</a:t>
            </a:r>
            <a:r>
              <a:rPr lang="pt-BR" sz="2000" dirty="0" smtClean="0"/>
              <a:t> do trabalho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29520" y="1285860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Exploração infantil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72330" y="235743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Proliferação de vetores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00892" y="3643314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Contaminação do meio ambiente (água, solo, ar...)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43768" y="564357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Danos a saúde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8" y="428604"/>
          <a:ext cx="8429686" cy="6320028"/>
        </p:xfrm>
        <a:graphic>
          <a:graphicData uri="http://schemas.openxmlformats.org/drawingml/2006/table">
            <a:tbl>
              <a:tblPr/>
              <a:tblGrid>
                <a:gridCol w="4946176"/>
                <a:gridCol w="591065"/>
                <a:gridCol w="590097"/>
                <a:gridCol w="575587"/>
                <a:gridCol w="575587"/>
                <a:gridCol w="575587"/>
                <a:gridCol w="575587"/>
              </a:tblGrid>
              <a:tr h="728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Times New Roman"/>
                          <a:ea typeface="Calibri"/>
                          <a:cs typeface="Times New Roman"/>
                        </a:rPr>
                        <a:t>Ações / Meses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28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Audiência I e II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118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Mobilização de moradores / Divulgação 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971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Atividades diversas com os alunos de </a:t>
                      </a:r>
                      <a:r>
                        <a:rPr lang="pt-BR" sz="3200" dirty="0" smtClean="0">
                          <a:latin typeface="Times New Roman"/>
                          <a:ea typeface="Calibri"/>
                          <a:cs typeface="Times New Roman"/>
                        </a:rPr>
                        <a:t>escolas (PEB)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1457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Palestras e Oficinas de Coleta Seletiva e Reciclagem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6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latin typeface="Times New Roman"/>
                          <a:ea typeface="Calibri"/>
                          <a:cs typeface="Times New Roman"/>
                        </a:rPr>
                        <a:t>Minicurso</a:t>
                      </a:r>
                      <a:r>
                        <a:rPr lang="pt-BR" sz="3200" dirty="0">
                          <a:latin typeface="Times New Roman"/>
                          <a:ea typeface="Calibri"/>
                          <a:cs typeface="Times New Roman"/>
                        </a:rPr>
                        <a:t> EA </a:t>
                      </a:r>
                      <a:r>
                        <a:rPr lang="pt-BR" sz="3200" dirty="0" smtClean="0">
                          <a:latin typeface="Times New Roman"/>
                          <a:ea typeface="Calibri"/>
                          <a:cs typeface="Times New Roman"/>
                        </a:rPr>
                        <a:t>Sustentável (Final)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eio-ambiente.jpg"/>
          <p:cNvPicPr>
            <a:picLocks noChangeAspect="1"/>
          </p:cNvPicPr>
          <p:nvPr/>
        </p:nvPicPr>
        <p:blipFill>
          <a:blip r:embed="rId2">
            <a:lum bright="60000" contrast="-60000"/>
          </a:blip>
          <a:stretch>
            <a:fillRect/>
          </a:stretch>
        </p:blipFill>
        <p:spPr>
          <a:xfrm>
            <a:off x="714348" y="214290"/>
            <a:ext cx="7918769" cy="64294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57224" y="2428868"/>
            <a:ext cx="757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 smtClean="0"/>
              <a:t>CRONOGRAMA GERAL</a:t>
            </a:r>
            <a:endParaRPr lang="pt-BR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/>
              <a:t>Realização:</a:t>
            </a:r>
            <a:endParaRPr lang="pt-BR" b="1" dirty="0"/>
          </a:p>
        </p:txBody>
      </p:sp>
      <p:pic>
        <p:nvPicPr>
          <p:cNvPr id="8" name="Imagem 7" descr="Funepu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714356"/>
            <a:ext cx="3929090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alexandre\Desktop\timbre cides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214" r="8460"/>
          <a:stretch/>
        </p:blipFill>
        <p:spPr bwMode="auto">
          <a:xfrm>
            <a:off x="357158" y="4714884"/>
            <a:ext cx="8072494" cy="1500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28794" y="3500438"/>
            <a:ext cx="60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Fundação de Ensino e Pesquisa de Uberaba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00100" y="1500174"/>
            <a:ext cx="7429552" cy="31700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Contatos: </a:t>
            </a:r>
            <a:r>
              <a:rPr lang="pt-BR" sz="4000" dirty="0" smtClean="0">
                <a:hlinkClick r:id="rId2"/>
              </a:rPr>
              <a:t>vania@cidadefutura.net.br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(</a:t>
            </a:r>
            <a:r>
              <a:rPr lang="pt-BR" sz="4000" dirty="0" smtClean="0"/>
              <a:t>34)99127-2614</a:t>
            </a:r>
          </a:p>
          <a:p>
            <a:r>
              <a:rPr lang="pt-BR" sz="4000" dirty="0" smtClean="0">
                <a:hlinkClick r:id="rId3"/>
              </a:rPr>
              <a:t>silva-lo@hotmail.com</a:t>
            </a:r>
            <a:endParaRPr lang="pt-BR" sz="4000" dirty="0" smtClean="0"/>
          </a:p>
          <a:p>
            <a:r>
              <a:rPr lang="pt-BR" sz="4000" dirty="0" smtClean="0"/>
              <a:t>(34) 99154-9423</a:t>
            </a:r>
            <a:endParaRPr lang="pt-B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nners_clip_image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474521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eio-ambiente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71472" y="74519"/>
            <a:ext cx="8072494" cy="65691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00166" y="2428868"/>
            <a:ext cx="6643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i="1" dirty="0" smtClean="0"/>
              <a:t>COLETA SELETIVA</a:t>
            </a:r>
          </a:p>
          <a:p>
            <a:pPr algn="ctr"/>
            <a:r>
              <a:rPr lang="pt-BR" sz="6600" b="1" i="1" dirty="0" smtClean="0"/>
              <a:t>O que muda?</a:t>
            </a:r>
            <a:endParaRPr lang="pt-BR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exercito-da-coleta-sleti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715172" cy="5067999"/>
          </a:xfrm>
        </p:spPr>
      </p:pic>
      <p:sp>
        <p:nvSpPr>
          <p:cNvPr id="9" name="CaixaDeTexto 8"/>
          <p:cNvSpPr txBox="1"/>
          <p:nvPr/>
        </p:nvSpPr>
        <p:spPr>
          <a:xfrm>
            <a:off x="642910" y="5072074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Qual é a importância da coleta seletiva?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957630"/>
            <a:ext cx="8229600" cy="290037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Pensar nos nosso hábitos</a:t>
            </a:r>
          </a:p>
          <a:p>
            <a:r>
              <a:rPr lang="pt-BR" dirty="0" smtClean="0"/>
              <a:t>Diminuir o consumo</a:t>
            </a:r>
          </a:p>
          <a:p>
            <a:r>
              <a:rPr lang="pt-BR" dirty="0" smtClean="0"/>
              <a:t>Todos somos responsáveis</a:t>
            </a:r>
          </a:p>
          <a:p>
            <a:r>
              <a:rPr lang="pt-BR" dirty="0" smtClean="0"/>
              <a:t>Qualidade de vida</a:t>
            </a:r>
          </a:p>
          <a:p>
            <a:r>
              <a:rPr lang="pt-BR" dirty="0" smtClean="0"/>
              <a:t>Menos gastos com a saúde</a:t>
            </a:r>
            <a:endParaRPr lang="pt-BR" dirty="0"/>
          </a:p>
        </p:txBody>
      </p:sp>
      <p:pic>
        <p:nvPicPr>
          <p:cNvPr id="4" name="Imagem 3" descr="seletiv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857784" cy="37147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43504" y="285728"/>
            <a:ext cx="378618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Cada tipo de resíduo tem um processo próprio de reciclagem. Se misturar vários tipos de resíduos sua reciclagem se torna mais cara ou mesmo inviável, pela dificuldade de separá-los de acordo com sua constituição ou composição. O processo industrial de reciclagem de cada resíduo é diferenciado (MMA, 2016)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3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4942" cy="3500414"/>
          </a:xfrm>
        </p:spPr>
      </p:pic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643314"/>
            <a:ext cx="4857752" cy="321468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15008" y="3000372"/>
            <a:ext cx="34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Fonte:http://www.pensamentoverde.com.br/reciclagem/saiba-funciona-cooperativa-reciclagem/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3811012"/>
            <a:ext cx="4214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3600" dirty="0" smtClean="0"/>
              <a:t>Separação;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600" dirty="0" smtClean="0"/>
              <a:t>Coleta;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600" dirty="0" smtClean="0"/>
              <a:t>Triagem;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600" dirty="0" smtClean="0"/>
              <a:t>Prensa;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600" dirty="0" smtClean="0"/>
              <a:t>Venda. 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57884" y="0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Cooperativa</a:t>
            </a:r>
            <a:endParaRPr lang="pt-BR" sz="3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86380" y="642918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Organização; valorização; humanização; mais qualidade de vida; menor exploração de recursos naturais; respeito ao meio ambiente.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3438" y="357166"/>
            <a:ext cx="3857652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/>
              <a:t>Aterro Sanitário</a:t>
            </a:r>
            <a:endParaRPr lang="pt-BR" b="1" dirty="0"/>
          </a:p>
        </p:txBody>
      </p:sp>
      <p:pic>
        <p:nvPicPr>
          <p:cNvPr id="4" name="Imagem 3" descr="aterro-sanitar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2987248"/>
          </a:xfrm>
          <a:prstGeom prst="rect">
            <a:avLst/>
          </a:prstGeom>
        </p:spPr>
      </p:pic>
      <p:pic>
        <p:nvPicPr>
          <p:cNvPr id="7" name="Imagem 6" descr="lixaoxaterr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4608358" cy="3571876"/>
          </a:xfrm>
          <a:prstGeom prst="rect">
            <a:avLst/>
          </a:prstGeom>
        </p:spPr>
      </p:pic>
      <p:pic>
        <p:nvPicPr>
          <p:cNvPr id="8" name="Imagem 7" descr="lixaoxaterro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286124"/>
            <a:ext cx="4429124" cy="357187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572000" y="1071546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Disposição adequada dos resíduos sólidos urbanos; 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Menor impacto ambiental...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iclo-vid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071546"/>
            <a:ext cx="6143668" cy="5513941"/>
          </a:xfrm>
        </p:spPr>
      </p:pic>
      <p:sp>
        <p:nvSpPr>
          <p:cNvPr id="5" name="CaixaDeTexto 4"/>
          <p:cNvSpPr txBox="1"/>
          <p:nvPr/>
        </p:nvSpPr>
        <p:spPr>
          <a:xfrm>
            <a:off x="1357290" y="357166"/>
            <a:ext cx="6858048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LOGÍSTICA REVERSA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867</Words>
  <Application>Microsoft Office PowerPoint</Application>
  <PresentationFormat>Apresentação na tela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Lixão a céu aberto</vt:lpstr>
      <vt:lpstr>Slide 3</vt:lpstr>
      <vt:lpstr>Slide 4</vt:lpstr>
      <vt:lpstr>Slide 5</vt:lpstr>
      <vt:lpstr>Slide 6</vt:lpstr>
      <vt:lpstr>Slide 7</vt:lpstr>
      <vt:lpstr>Slide 8</vt:lpstr>
      <vt:lpstr>Slide 9</vt:lpstr>
      <vt:lpstr>Logística reversa</vt:lpstr>
      <vt:lpstr>Logística reversa</vt:lpstr>
      <vt:lpstr>Slide 12</vt:lpstr>
      <vt:lpstr>Slide 13</vt:lpstr>
      <vt:lpstr>Slide 14</vt:lpstr>
      <vt:lpstr>Slide 15</vt:lpstr>
      <vt:lpstr>Slide 16</vt:lpstr>
      <vt:lpstr>Slide 17</vt:lpstr>
      <vt:lpstr>PLANO DE MOBILIZAÇÃO SOCIAL PARA IMPLANTAÇÃO DA COLETA SELETIVA</vt:lpstr>
      <vt:lpstr>CRONOGRAMA  PLANO DE MOBILIZAÇÃO SOCIAL </vt:lpstr>
      <vt:lpstr>Slide 20</vt:lpstr>
      <vt:lpstr>Slide 21</vt:lpstr>
      <vt:lpstr>Slide 22</vt:lpstr>
      <vt:lpstr>Slide 23</vt:lpstr>
      <vt:lpstr>Realização: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</dc:title>
  <dc:creator>LAPUR04</dc:creator>
  <cp:lastModifiedBy>Vânia</cp:lastModifiedBy>
  <cp:revision>107</cp:revision>
  <dcterms:created xsi:type="dcterms:W3CDTF">2014-11-17T11:49:33Z</dcterms:created>
  <dcterms:modified xsi:type="dcterms:W3CDTF">2016-05-02T19:39:28Z</dcterms:modified>
</cp:coreProperties>
</file>