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8" autoAdjust="0"/>
    <p:restoredTop sz="94660"/>
  </p:normalViewPr>
  <p:slideViewPr>
    <p:cSldViewPr snapToGrid="0">
      <p:cViewPr varScale="1">
        <p:scale>
          <a:sx n="74" d="100"/>
          <a:sy n="74" d="100"/>
        </p:scale>
        <p:origin x="456" y="7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smtClean="0"/>
              <a:t>Clique para editar o título mestre</a:t>
            </a:r>
            <a:endParaRPr lang="pt-B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AB98A1DA-9418-44E8-B0BD-502E6AD8FF11}" type="datetimeFigureOut">
              <a:rPr lang="pt-BR" smtClean="0"/>
              <a:t>29/04/2019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3158E055-1C86-4551-8503-7140C7371D9B}" type="slidenum">
              <a:rPr lang="pt-BR" smtClean="0"/>
              <a:t>‹nº›</a:t>
            </a:fld>
            <a:endParaRPr lang="pt-BR"/>
          </a:p>
        </p:txBody>
      </p:sp>
    </p:spTree>
    <p:extLst>
      <p:ext uri="{BB962C8B-B14F-4D97-AF65-F5344CB8AC3E}">
        <p14:creationId xmlns:p14="http://schemas.microsoft.com/office/powerpoint/2010/main" val="3146479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AB98A1DA-9418-44E8-B0BD-502E6AD8FF11}" type="datetimeFigureOut">
              <a:rPr lang="pt-BR" smtClean="0"/>
              <a:t>29/04/2019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3158E055-1C86-4551-8503-7140C7371D9B}" type="slidenum">
              <a:rPr lang="pt-BR" smtClean="0"/>
              <a:t>‹nº›</a:t>
            </a:fld>
            <a:endParaRPr lang="pt-BR"/>
          </a:p>
        </p:txBody>
      </p:sp>
    </p:spTree>
    <p:extLst>
      <p:ext uri="{BB962C8B-B14F-4D97-AF65-F5344CB8AC3E}">
        <p14:creationId xmlns:p14="http://schemas.microsoft.com/office/powerpoint/2010/main" val="2067200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AB98A1DA-9418-44E8-B0BD-502E6AD8FF11}" type="datetimeFigureOut">
              <a:rPr lang="pt-BR" smtClean="0"/>
              <a:t>29/04/2019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3158E055-1C86-4551-8503-7140C7371D9B}" type="slidenum">
              <a:rPr lang="pt-BR" smtClean="0"/>
              <a:t>‹nº›</a:t>
            </a:fld>
            <a:endParaRPr lang="pt-BR"/>
          </a:p>
        </p:txBody>
      </p:sp>
    </p:spTree>
    <p:extLst>
      <p:ext uri="{BB962C8B-B14F-4D97-AF65-F5344CB8AC3E}">
        <p14:creationId xmlns:p14="http://schemas.microsoft.com/office/powerpoint/2010/main" val="645959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AB98A1DA-9418-44E8-B0BD-502E6AD8FF11}" type="datetimeFigureOut">
              <a:rPr lang="pt-BR" smtClean="0"/>
              <a:t>29/04/2019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3158E055-1C86-4551-8503-7140C7371D9B}" type="slidenum">
              <a:rPr lang="pt-BR" smtClean="0"/>
              <a:t>‹nº›</a:t>
            </a:fld>
            <a:endParaRPr lang="pt-BR"/>
          </a:p>
        </p:txBody>
      </p:sp>
    </p:spTree>
    <p:extLst>
      <p:ext uri="{BB962C8B-B14F-4D97-AF65-F5344CB8AC3E}">
        <p14:creationId xmlns:p14="http://schemas.microsoft.com/office/powerpoint/2010/main" val="2505412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smtClean="0"/>
              <a:t>Clique para editar o título mestre</a:t>
            </a:r>
            <a:endParaRPr lang="pt-B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AB98A1DA-9418-44E8-B0BD-502E6AD8FF11}" type="datetimeFigureOut">
              <a:rPr lang="pt-BR" smtClean="0"/>
              <a:t>29/04/2019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3158E055-1C86-4551-8503-7140C7371D9B}" type="slidenum">
              <a:rPr lang="pt-BR" smtClean="0"/>
              <a:t>‹nº›</a:t>
            </a:fld>
            <a:endParaRPr lang="pt-BR"/>
          </a:p>
        </p:txBody>
      </p:sp>
    </p:spTree>
    <p:extLst>
      <p:ext uri="{BB962C8B-B14F-4D97-AF65-F5344CB8AC3E}">
        <p14:creationId xmlns:p14="http://schemas.microsoft.com/office/powerpoint/2010/main" val="3236436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838200" y="1825625"/>
            <a:ext cx="5181600" cy="435133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6172200" y="1825625"/>
            <a:ext cx="5181600" cy="435133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AB98A1DA-9418-44E8-B0BD-502E6AD8FF11}" type="datetimeFigureOut">
              <a:rPr lang="pt-BR" smtClean="0"/>
              <a:t>29/04/2019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3158E055-1C86-4551-8503-7140C7371D9B}" type="slidenum">
              <a:rPr lang="pt-BR" smtClean="0"/>
              <a:t>‹nº›</a:t>
            </a:fld>
            <a:endParaRPr lang="pt-BR"/>
          </a:p>
        </p:txBody>
      </p:sp>
    </p:spTree>
    <p:extLst>
      <p:ext uri="{BB962C8B-B14F-4D97-AF65-F5344CB8AC3E}">
        <p14:creationId xmlns:p14="http://schemas.microsoft.com/office/powerpoint/2010/main" val="3109537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smtClean="0"/>
              <a:t>Clique para editar o título mestre</a:t>
            </a:r>
            <a:endParaRPr lang="pt-B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AB98A1DA-9418-44E8-B0BD-502E6AD8FF11}" type="datetimeFigureOut">
              <a:rPr lang="pt-BR" smtClean="0"/>
              <a:t>29/04/2019</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3158E055-1C86-4551-8503-7140C7371D9B}" type="slidenum">
              <a:rPr lang="pt-BR" smtClean="0"/>
              <a:t>‹nº›</a:t>
            </a:fld>
            <a:endParaRPr lang="pt-BR"/>
          </a:p>
        </p:txBody>
      </p:sp>
    </p:spTree>
    <p:extLst>
      <p:ext uri="{BB962C8B-B14F-4D97-AF65-F5344CB8AC3E}">
        <p14:creationId xmlns:p14="http://schemas.microsoft.com/office/powerpoint/2010/main" val="1705893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AB98A1DA-9418-44E8-B0BD-502E6AD8FF11}" type="datetimeFigureOut">
              <a:rPr lang="pt-BR" smtClean="0"/>
              <a:t>29/04/2019</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3158E055-1C86-4551-8503-7140C7371D9B}" type="slidenum">
              <a:rPr lang="pt-BR" smtClean="0"/>
              <a:t>‹nº›</a:t>
            </a:fld>
            <a:endParaRPr lang="pt-BR"/>
          </a:p>
        </p:txBody>
      </p:sp>
    </p:spTree>
    <p:extLst>
      <p:ext uri="{BB962C8B-B14F-4D97-AF65-F5344CB8AC3E}">
        <p14:creationId xmlns:p14="http://schemas.microsoft.com/office/powerpoint/2010/main" val="2407401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AB98A1DA-9418-44E8-B0BD-502E6AD8FF11}" type="datetimeFigureOut">
              <a:rPr lang="pt-BR" smtClean="0"/>
              <a:t>29/04/2019</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3158E055-1C86-4551-8503-7140C7371D9B}" type="slidenum">
              <a:rPr lang="pt-BR" smtClean="0"/>
              <a:t>‹nº›</a:t>
            </a:fld>
            <a:endParaRPr lang="pt-BR"/>
          </a:p>
        </p:txBody>
      </p:sp>
    </p:spTree>
    <p:extLst>
      <p:ext uri="{BB962C8B-B14F-4D97-AF65-F5344CB8AC3E}">
        <p14:creationId xmlns:p14="http://schemas.microsoft.com/office/powerpoint/2010/main" val="3667831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pt-B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AB98A1DA-9418-44E8-B0BD-502E6AD8FF11}" type="datetimeFigureOut">
              <a:rPr lang="pt-BR" smtClean="0"/>
              <a:t>29/04/2019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3158E055-1C86-4551-8503-7140C7371D9B}" type="slidenum">
              <a:rPr lang="pt-BR" smtClean="0"/>
              <a:t>‹nº›</a:t>
            </a:fld>
            <a:endParaRPr lang="pt-BR"/>
          </a:p>
        </p:txBody>
      </p:sp>
    </p:spTree>
    <p:extLst>
      <p:ext uri="{BB962C8B-B14F-4D97-AF65-F5344CB8AC3E}">
        <p14:creationId xmlns:p14="http://schemas.microsoft.com/office/powerpoint/2010/main" val="2908513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pt-B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AB98A1DA-9418-44E8-B0BD-502E6AD8FF11}" type="datetimeFigureOut">
              <a:rPr lang="pt-BR" smtClean="0"/>
              <a:t>29/04/2019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3158E055-1C86-4551-8503-7140C7371D9B}" type="slidenum">
              <a:rPr lang="pt-BR" smtClean="0"/>
              <a:t>‹nº›</a:t>
            </a:fld>
            <a:endParaRPr lang="pt-BR"/>
          </a:p>
        </p:txBody>
      </p:sp>
    </p:spTree>
    <p:extLst>
      <p:ext uri="{BB962C8B-B14F-4D97-AF65-F5344CB8AC3E}">
        <p14:creationId xmlns:p14="http://schemas.microsoft.com/office/powerpoint/2010/main" val="322305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98A1DA-9418-44E8-B0BD-502E6AD8FF11}" type="datetimeFigureOut">
              <a:rPr lang="pt-BR" smtClean="0"/>
              <a:t>29/04/2019</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58E055-1C86-4551-8503-7140C7371D9B}" type="slidenum">
              <a:rPr lang="pt-BR" smtClean="0"/>
              <a:t>‹nº›</a:t>
            </a:fld>
            <a:endParaRPr lang="pt-BR"/>
          </a:p>
        </p:txBody>
      </p:sp>
    </p:spTree>
    <p:extLst>
      <p:ext uri="{BB962C8B-B14F-4D97-AF65-F5344CB8AC3E}">
        <p14:creationId xmlns:p14="http://schemas.microsoft.com/office/powerpoint/2010/main" val="2341717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0" y="150283"/>
            <a:ext cx="12011536" cy="646331"/>
          </a:xfrm>
          <a:prstGeom prst="rect">
            <a:avLst/>
          </a:prstGeom>
        </p:spPr>
        <p:txBody>
          <a:bodyPr wrap="square">
            <a:spAutoFit/>
          </a:bodyPr>
          <a:lstStyle/>
          <a:p>
            <a:pPr algn="just"/>
            <a:r>
              <a:rPr lang="pt-BR" sz="1200" b="1" dirty="0" smtClean="0">
                <a:latin typeface="Arial" panose="020B0604020202020204" pitchFamily="34" charset="0"/>
                <a:cs typeface="Arial" panose="020B0604020202020204" pitchFamily="34" charset="0"/>
              </a:rPr>
              <a:t>Introdução </a:t>
            </a:r>
          </a:p>
          <a:p>
            <a:pPr algn="just"/>
            <a:r>
              <a:rPr lang="pt-BR" sz="1200" dirty="0" smtClean="0">
                <a:latin typeface="Arial" panose="020B0604020202020204" pitchFamily="34" charset="0"/>
                <a:cs typeface="Arial" panose="020B0604020202020204" pitchFamily="34" charset="0"/>
              </a:rPr>
              <a:t>“O Tanque de Evapotranspiração (TEVAP) é um sistema de tratamento e reaproveitamento dos nutrientes do efluente proveniente do vaso sanitário. Este sistema foi criado pelo </a:t>
            </a:r>
            <a:r>
              <a:rPr lang="pt-BR" sz="1200" dirty="0" err="1" smtClean="0">
                <a:latin typeface="Arial" panose="020B0604020202020204" pitchFamily="34" charset="0"/>
                <a:cs typeface="Arial" panose="020B0604020202020204" pitchFamily="34" charset="0"/>
              </a:rPr>
              <a:t>permacultor</a:t>
            </a:r>
            <a:r>
              <a:rPr lang="pt-BR" sz="1200" dirty="0" smtClean="0">
                <a:latin typeface="Arial" panose="020B0604020202020204" pitchFamily="34" charset="0"/>
                <a:cs typeface="Arial" panose="020B0604020202020204" pitchFamily="34" charset="0"/>
              </a:rPr>
              <a:t> Tom Watson, nos EUA, com nome de “Watson </a:t>
            </a:r>
            <a:r>
              <a:rPr lang="pt-BR" sz="1200" dirty="0" err="1" smtClean="0">
                <a:latin typeface="Arial" panose="020B0604020202020204" pitchFamily="34" charset="0"/>
                <a:cs typeface="Arial" panose="020B0604020202020204" pitchFamily="34" charset="0"/>
              </a:rPr>
              <a:t>Wick</a:t>
            </a:r>
            <a:r>
              <a:rPr lang="pt-BR" sz="1200" dirty="0" smtClean="0">
                <a:latin typeface="Arial" panose="020B0604020202020204" pitchFamily="34" charset="0"/>
                <a:cs typeface="Arial" panose="020B0604020202020204" pitchFamily="34" charset="0"/>
              </a:rPr>
              <a:t>” e adaptado por vários </a:t>
            </a:r>
            <a:r>
              <a:rPr lang="pt-BR" sz="1200" dirty="0" err="1" smtClean="0">
                <a:latin typeface="Arial" panose="020B0604020202020204" pitchFamily="34" charset="0"/>
                <a:cs typeface="Arial" panose="020B0604020202020204" pitchFamily="34" charset="0"/>
              </a:rPr>
              <a:t>permacultores</a:t>
            </a:r>
            <a:r>
              <a:rPr lang="pt-BR" sz="1200" dirty="0" smtClean="0">
                <a:latin typeface="Arial" panose="020B0604020202020204" pitchFamily="34" charset="0"/>
                <a:cs typeface="Arial" panose="020B0604020202020204" pitchFamily="34" charset="0"/>
              </a:rPr>
              <a:t> brasileiros. </a:t>
            </a:r>
            <a:endParaRPr lang="pt-BR" sz="1200" dirty="0">
              <a:latin typeface="Arial" panose="020B0604020202020204" pitchFamily="34" charset="0"/>
              <a:cs typeface="Arial" panose="020B0604020202020204" pitchFamily="34" charset="0"/>
            </a:endParaRPr>
          </a:p>
        </p:txBody>
      </p:sp>
      <p:pic>
        <p:nvPicPr>
          <p:cNvPr id="5" name="Imagem 4" descr="C:\Users\emater\Downloads\IMG-20180205-WA0017 (1).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0988" y="5052822"/>
            <a:ext cx="3083511" cy="1633879"/>
          </a:xfrm>
          <a:prstGeom prst="rect">
            <a:avLst/>
          </a:prstGeom>
          <a:noFill/>
          <a:ln>
            <a:noFill/>
          </a:ln>
        </p:spPr>
      </p:pic>
      <p:pic>
        <p:nvPicPr>
          <p:cNvPr id="6" name="Imagem 5" descr="C:\Users\emater\Downloads\IMG-20180205-WA0011 (1).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89401" y="2593229"/>
            <a:ext cx="2810194" cy="1633879"/>
          </a:xfrm>
          <a:prstGeom prst="rect">
            <a:avLst/>
          </a:prstGeom>
          <a:noFill/>
          <a:ln>
            <a:noFill/>
          </a:ln>
        </p:spPr>
      </p:pic>
      <p:pic>
        <p:nvPicPr>
          <p:cNvPr id="7" name="Imagem 6" descr="C:\Users\emater\Downloads\c117dd71-f6f5-47c9-8363-0936aebaaf8d (1).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00189" y="5036000"/>
            <a:ext cx="1111347" cy="1681089"/>
          </a:xfrm>
          <a:prstGeom prst="rect">
            <a:avLst/>
          </a:prstGeom>
          <a:noFill/>
          <a:ln>
            <a:noFill/>
          </a:ln>
        </p:spPr>
      </p:pic>
      <p:pic>
        <p:nvPicPr>
          <p:cNvPr id="8" name="Imagem 7" descr="C:\Users\emater\Downloads\IMG-20180205-WA0019.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528525" y="1128319"/>
            <a:ext cx="2371664" cy="1311335"/>
          </a:xfrm>
          <a:prstGeom prst="rect">
            <a:avLst/>
          </a:prstGeom>
          <a:noFill/>
          <a:ln>
            <a:noFill/>
          </a:ln>
        </p:spPr>
      </p:pic>
      <p:sp>
        <p:nvSpPr>
          <p:cNvPr id="9" name="Espaço Reservado para Conteúdo 2"/>
          <p:cNvSpPr txBox="1">
            <a:spLocks/>
          </p:cNvSpPr>
          <p:nvPr/>
        </p:nvSpPr>
        <p:spPr>
          <a:xfrm>
            <a:off x="3610006" y="5052822"/>
            <a:ext cx="7014676" cy="227372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pt-BR" sz="1200" b="1" dirty="0" smtClean="0">
                <a:latin typeface="Arial" panose="020B0604020202020204" pitchFamily="34" charset="0"/>
                <a:cs typeface="Arial" panose="020B0604020202020204" pitchFamily="34" charset="0"/>
              </a:rPr>
              <a:t>Conclusão </a:t>
            </a:r>
          </a:p>
          <a:p>
            <a:pPr marL="0" indent="0" algn="just">
              <a:buFont typeface="Arial" panose="020B0604020202020204" pitchFamily="34" charset="0"/>
              <a:buNone/>
            </a:pPr>
            <a:r>
              <a:rPr lang="pt-BR" sz="1200" dirty="0" smtClean="0">
                <a:latin typeface="Arial" panose="020B0604020202020204" pitchFamily="34" charset="0"/>
                <a:cs typeface="Arial" panose="020B0604020202020204" pitchFamily="34" charset="0"/>
              </a:rPr>
              <a:t> Com relação a aplicação dessa ação em outras áreas da EMATER-MG, podemos citar que a prática da referida ação,                                                                   complementou com outro trabalho que já vem sendo desenvolvido pela empresa,  a ação permitiu a melhoria dos índices observados em nos anteriores, além de ter sido utilizado para cumprir um dia de campo da chamada pública                                                                                                                                                                                                                                                                                                                                                do leite, como uma das quatro estações apresentadas, além de estar sendo utilizada constantemente por outros produtores rurais, assentados ou não, da própria comunidade ou de fora para comprovação na prática das vantagens da adoção da tecnologia. Esta ação poderá ser adotada por outros produtores, comunidades e municípios. </a:t>
            </a:r>
            <a:endParaRPr lang="pt-BR" sz="1200" dirty="0">
              <a:latin typeface="Arial" panose="020B0604020202020204" pitchFamily="34" charset="0"/>
              <a:cs typeface="Arial" panose="020B0604020202020204" pitchFamily="34" charset="0"/>
            </a:endParaRPr>
          </a:p>
        </p:txBody>
      </p:sp>
      <p:sp>
        <p:nvSpPr>
          <p:cNvPr id="10" name="Espaço Reservado para Conteúdo 2"/>
          <p:cNvSpPr txBox="1">
            <a:spLocks/>
          </p:cNvSpPr>
          <p:nvPr/>
        </p:nvSpPr>
        <p:spPr>
          <a:xfrm>
            <a:off x="0" y="4543994"/>
            <a:ext cx="10977489" cy="217309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pt-BR" sz="1200" b="1" dirty="0" smtClean="0">
                <a:latin typeface="Arial" panose="020B0604020202020204" pitchFamily="34" charset="0"/>
                <a:cs typeface="Arial" panose="020B0604020202020204" pitchFamily="34" charset="0"/>
              </a:rPr>
              <a:t>Resultados </a:t>
            </a:r>
            <a:r>
              <a:rPr lang="pt-BR" sz="1200" dirty="0" smtClean="0">
                <a:latin typeface="Arial" panose="020B0604020202020204" pitchFamily="34" charset="0"/>
                <a:cs typeface="Arial" panose="020B0604020202020204" pitchFamily="34" charset="0"/>
              </a:rPr>
              <a:t>Com relação aos ganhos com os resultados da ação podemos citar a melhoria dos índices de sustentabilidade da propriedade em questão e adequação ambiental da propriedade</a:t>
            </a:r>
          </a:p>
          <a:p>
            <a:endParaRPr lang="pt-BR" dirty="0"/>
          </a:p>
        </p:txBody>
      </p:sp>
      <p:sp>
        <p:nvSpPr>
          <p:cNvPr id="11" name="Retângulo 10"/>
          <p:cNvSpPr/>
          <p:nvPr/>
        </p:nvSpPr>
        <p:spPr>
          <a:xfrm flipH="1">
            <a:off x="-1" y="1127674"/>
            <a:ext cx="8229599" cy="3416320"/>
          </a:xfrm>
          <a:prstGeom prst="rect">
            <a:avLst/>
          </a:prstGeom>
        </p:spPr>
        <p:txBody>
          <a:bodyPr wrap="square">
            <a:spAutoFit/>
          </a:bodyPr>
          <a:lstStyle/>
          <a:p>
            <a:pPr algn="just"/>
            <a:r>
              <a:rPr lang="pt-BR" sz="1200" b="1" dirty="0" smtClean="0">
                <a:latin typeface="Arial" panose="020B0604020202020204" pitchFamily="34" charset="0"/>
                <a:cs typeface="Arial" panose="020B0604020202020204" pitchFamily="34" charset="0"/>
              </a:rPr>
              <a:t>Método </a:t>
            </a:r>
          </a:p>
          <a:p>
            <a:pPr algn="just"/>
            <a:r>
              <a:rPr lang="pt-BR" sz="1200" dirty="0" smtClean="0">
                <a:latin typeface="Arial" panose="020B0604020202020204" pitchFamily="34" charset="0"/>
                <a:cs typeface="Arial" panose="020B0604020202020204" pitchFamily="34" charset="0"/>
              </a:rPr>
              <a:t> - Equipe local da EMATER-MG de Santa Vitória e coordenação regional de bem-estar social da unidade regional de Uberlândia que diagnosticaram a propriedade e em conjunto com a família rural decidiram sobre o tipo de fossa mais adequado para a propriedade em questão; a equipe local da EMATER-MG percorreu várias borracharias e pátio da prefeitura em busca de pneus usados inservíveis, do qual foi conseguido 30 pneus para confecção da fossa e também coordenou todo o processo de elaboração do projeto e lista de materiais necessárias e coordenou todos as articulações interinstitucionais para a efetivação da ação; a coordenação estadual de saneamento ambiental contribui com orientações e material técnico detalhado (cartilha tanque de evapotranspiração ETP e folder círculo de bananeira , além de planilha de custo com materiais necessários para a construção da fossa séptica);--- - ARPA (Associação Regional de Proteção Ambiental) que analisaram a solicitação de apoio financeiro para custeio na construção da fossa e aprovaram a destinação de R$ 950,00 e também custeou os gastos para fornecimento de produtos alimentícios durante a realização do dia de campo no dia 23/02/2016;</a:t>
            </a:r>
          </a:p>
          <a:p>
            <a:pPr algn="just"/>
            <a:r>
              <a:rPr lang="pt-BR" sz="1200" dirty="0" smtClean="0">
                <a:latin typeface="Arial" panose="020B0604020202020204" pitchFamily="34" charset="0"/>
                <a:cs typeface="Arial" panose="020B0604020202020204" pitchFamily="34" charset="0"/>
              </a:rPr>
              <a:t> - Prefeitura de Santa Vitória, através da secretaria de transporte, que disponibilizou caminhão para transportar os cacos de telhas, da cerâmica local até a propriedade;</a:t>
            </a:r>
          </a:p>
          <a:p>
            <a:pPr algn="just"/>
            <a:r>
              <a:rPr lang="pt-BR" sz="1200" dirty="0" smtClean="0">
                <a:latin typeface="Arial" panose="020B0604020202020204" pitchFamily="34" charset="0"/>
                <a:cs typeface="Arial" panose="020B0604020202020204" pitchFamily="34" charset="0"/>
              </a:rPr>
              <a:t> - Cerâmica Santa Vitória: Doou os cacos de telha para a construção da fossa;</a:t>
            </a:r>
          </a:p>
          <a:p>
            <a:pPr algn="just"/>
            <a:r>
              <a:rPr lang="pt-BR" sz="1200" dirty="0" smtClean="0">
                <a:latin typeface="Arial" panose="020B0604020202020204" pitchFamily="34" charset="0"/>
                <a:cs typeface="Arial" panose="020B0604020202020204" pitchFamily="34" charset="0"/>
              </a:rPr>
              <a:t>  - Produtor Rural e sua família, contribuíram com a mão de obra necessária para a construção da fossa séptica, além dos 4 sacos de cal, para complementar a lista de materiais de construção que foram necessários para a materialização da fossa;</a:t>
            </a:r>
          </a:p>
        </p:txBody>
      </p:sp>
      <p:sp>
        <p:nvSpPr>
          <p:cNvPr id="12" name="Retângulo 11"/>
          <p:cNvSpPr/>
          <p:nvPr/>
        </p:nvSpPr>
        <p:spPr>
          <a:xfrm>
            <a:off x="-2" y="719451"/>
            <a:ext cx="10494498" cy="646331"/>
          </a:xfrm>
          <a:prstGeom prst="rect">
            <a:avLst/>
          </a:prstGeom>
        </p:spPr>
        <p:txBody>
          <a:bodyPr wrap="square">
            <a:spAutoFit/>
          </a:bodyPr>
          <a:lstStyle/>
          <a:p>
            <a:pPr algn="just"/>
            <a:r>
              <a:rPr lang="pt-BR" sz="1200" b="1" dirty="0" smtClean="0">
                <a:latin typeface="Arial" panose="020B0604020202020204" pitchFamily="34" charset="0"/>
                <a:cs typeface="Arial" panose="020B0604020202020204" pitchFamily="34" charset="0"/>
              </a:rPr>
              <a:t>Objetivo </a:t>
            </a:r>
          </a:p>
          <a:p>
            <a:pPr algn="just"/>
            <a:r>
              <a:rPr lang="pt-BR" sz="1200" dirty="0" smtClean="0">
                <a:latin typeface="Arial" panose="020B0604020202020204" pitchFamily="34" charset="0"/>
                <a:cs typeface="Arial" panose="020B0604020202020204" pitchFamily="34" charset="0"/>
              </a:rPr>
              <a:t>Realizar tratamento do esgoto doméstico com a construção da Fossa TEVAP </a:t>
            </a:r>
          </a:p>
          <a:p>
            <a:endParaRPr lang="pt-BR" sz="1200" dirty="0"/>
          </a:p>
        </p:txBody>
      </p:sp>
      <p:sp>
        <p:nvSpPr>
          <p:cNvPr id="13" name="Retângulo 12"/>
          <p:cNvSpPr/>
          <p:nvPr/>
        </p:nvSpPr>
        <p:spPr>
          <a:xfrm>
            <a:off x="2133598" y="-27485"/>
            <a:ext cx="8178020" cy="369332"/>
          </a:xfrm>
          <a:prstGeom prst="rect">
            <a:avLst/>
          </a:prstGeom>
        </p:spPr>
        <p:txBody>
          <a:bodyPr wrap="square">
            <a:spAutoFit/>
          </a:bodyPr>
          <a:lstStyle/>
          <a:p>
            <a:pPr algn="just"/>
            <a:r>
              <a:rPr lang="pt-BR" b="1" dirty="0" smtClean="0">
                <a:latin typeface="Arial" panose="020B0604020202020204" pitchFamily="34" charset="0"/>
                <a:cs typeface="Arial" panose="020B0604020202020204" pitchFamily="34" charset="0"/>
              </a:rPr>
              <a:t>Solução para tratamento de dejetos domésticos - TEVAP</a:t>
            </a:r>
            <a:endParaRPr lang="pt-BR" dirty="0"/>
          </a:p>
        </p:txBody>
      </p:sp>
    </p:spTree>
    <p:extLst>
      <p:ext uri="{BB962C8B-B14F-4D97-AF65-F5344CB8AC3E}">
        <p14:creationId xmlns:p14="http://schemas.microsoft.com/office/powerpoint/2010/main" val="194753078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TotalTime>
  <Words>500</Words>
  <Application>Microsoft Office PowerPoint</Application>
  <PresentationFormat>Widescreen</PresentationFormat>
  <Paragraphs>13</Paragraphs>
  <Slides>1</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vt:i4>
      </vt:variant>
    </vt:vector>
  </HeadingPairs>
  <TitlesOfParts>
    <vt:vector size="5" baseType="lpstr">
      <vt:lpstr>Arial</vt:lpstr>
      <vt:lpstr>Calibri</vt:lpstr>
      <vt:lpstr>Calibri Light</vt:lpstr>
      <vt:lpstr>Tema do Office</vt:lpstr>
      <vt:lpstr>Apresentação do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emater</dc:creator>
  <cp:lastModifiedBy>emater</cp:lastModifiedBy>
  <cp:revision>5</cp:revision>
  <dcterms:created xsi:type="dcterms:W3CDTF">2019-04-29T16:26:30Z</dcterms:created>
  <dcterms:modified xsi:type="dcterms:W3CDTF">2019-04-29T17:01:37Z</dcterms:modified>
</cp:coreProperties>
</file>